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3" r:id="rId2"/>
    <p:sldId id="286" r:id="rId3"/>
    <p:sldId id="285" r:id="rId4"/>
    <p:sldId id="287" r:id="rId5"/>
    <p:sldId id="284" r:id="rId6"/>
    <p:sldId id="289" r:id="rId7"/>
    <p:sldId id="290" r:id="rId8"/>
    <p:sldId id="291" r:id="rId9"/>
    <p:sldId id="282" r:id="rId10"/>
    <p:sldId id="260" r:id="rId11"/>
    <p:sldId id="297" r:id="rId12"/>
    <p:sldId id="298" r:id="rId13"/>
    <p:sldId id="299" r:id="rId14"/>
    <p:sldId id="292" r:id="rId15"/>
    <p:sldId id="293" r:id="rId16"/>
    <p:sldId id="294" r:id="rId17"/>
    <p:sldId id="295" r:id="rId18"/>
    <p:sldId id="296" r:id="rId19"/>
    <p:sldId id="300" r:id="rId20"/>
    <p:sldId id="301" r:id="rId21"/>
    <p:sldId id="303" r:id="rId22"/>
    <p:sldId id="30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921C0-4F2C-4C9A-BECB-74435738A532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DFE2B-9A8F-43C1-9651-349EDD7BE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0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FE2B-9A8F-43C1-9651-349EDD7BE8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4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FE2B-9A8F-43C1-9651-349EDD7BE8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31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FE2B-9A8F-43C1-9651-349EDD7BE8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8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FE2B-9A8F-43C1-9651-349EDD7BE8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1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8B06E-0E32-8767-1B93-D1847C0F8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67B45A-4944-483A-D755-E17C6D718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7E566-8C47-512D-07EC-57BE759F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28F74-E1CE-072B-0C8E-62CC6FF7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B948D-F6AD-8696-B122-B4B2DE91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80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85B9-62E5-1CE5-108E-1561349C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5F4894-27E8-F738-CCF8-07BD2EC4E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0EFBB-3913-3FB3-2BCB-4175E1D7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22AF0-43BE-2C65-4EA7-58CAF0D7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D5023-0334-3A90-CE1C-DB0529F6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6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18DF79-9361-854E-BBB8-44FF49B9F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5A7721-CB3F-82B8-96D9-5A44312BF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C188A-7C69-2B82-E948-E51CC42A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E8DAD-E1E9-E7F7-B06A-88ADC92F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C64460-6767-28BD-8786-377B2AA7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9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BF7DB-4D89-F46C-032B-B3AC1B92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DDBFD-DCB9-B5A6-CC4E-F73E25B8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0290E3-37D5-C6EB-E4A8-F50DE80B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9DB8D-B269-AD09-EB04-B4D4A295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1E867-DAA3-D624-BCA3-074A5864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1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0D0CE-C6E6-AB34-B4AF-9CF9C720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B4AB0-4623-11BF-8854-F3744CF6D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B103E-3E71-DC43-EE26-8A469796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38AAD7-14C5-3BFB-D52C-F1C373B2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235DB-4941-E35F-5F00-53F4807E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2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71664-9975-408D-612B-FD9B296D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A9590-3852-FE7C-B296-D4A2BCFF1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284C2-7B08-633D-544C-3541F04A6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B8757-3071-CD74-BAE2-77F8740A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013F08-0838-1FB5-16F6-6491A75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CF2C7-8E59-BDEA-2422-4E035622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8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8D2C5-3F6B-A672-D512-5F549DD5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A27B71-5FDA-496B-E17F-158E9C03F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7ABF2B-CF1D-806F-4B10-56118EF57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690BE5-9779-8712-AB09-EDB485DC8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EF44F-1301-FC7C-99E6-C0AD3ADE7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4A5053-18BD-2913-079B-B59F952F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C1EA3F-F02B-A7E0-3F1D-1739FD11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2BC2CE-751B-845C-EC58-4D5E3904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7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630FC-A42D-8779-C439-1DABB4FC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321424-14C4-3CCA-198C-9651A427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2275D9-AECC-3ECF-B9ED-5A1C4AA0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795E6-E819-9A8D-CCED-4EA297FF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0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860844-0B35-B130-86E6-D25412C6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2C4F19-6A63-C8BC-950C-AA5153DF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424F89-5331-44C6-81E5-C29234B4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6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35858-69DB-8F69-956A-FDEF5ABE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B9140-4584-CCAE-9033-58051163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AC47E-D22D-4B06-0FC3-5196C0790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304EA-B513-4979-B107-1EEF8D4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951AFE-48D6-2E1D-FAFE-CF2B6DCF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E0E9E-66A8-0E42-76B1-46CC1D05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0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2BAFC-3C84-450E-1980-1B70CD6A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0719B6-F1B2-7E47-160A-092D27A23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6307EA-4559-6DA9-F0E4-7F25EB36C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EC94B0-2CAB-B040-CF2D-F092291B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AF42F1-DD5A-6A55-413A-BB53FB60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923C46-8BB4-A35B-F9E8-79622F60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0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97ADD6-182B-5709-D10E-C873E58E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4765-E5E7-2BAD-EEFD-87F11FF7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C2EC3-A95F-0291-40B7-0EEC14FFC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FB2D4-87BF-4822-BE44-46CFB46B9D40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9A85F7-A35D-2834-E176-26E336514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A1EE0-8F43-1BF8-13DE-20B0FF9B1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6C6CE-2B00-4BC5-AA64-CE14BBCB8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8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1594704" y="1905506"/>
            <a:ext cx="78285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Training/Finetuning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Classifier Guidance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Classifier-free Guidance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Conditional Diffusion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ControlNet</a:t>
            </a:r>
          </a:p>
          <a:p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Training-Free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Fusing Diffusion Paths</a:t>
            </a:r>
          </a:p>
          <a:p>
            <a:pPr marL="457200" indent="-457200">
              <a:buAutoNum type="arabicPeriod" startAt="5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Training-free Gradient Guidance</a:t>
            </a:r>
          </a:p>
          <a:p>
            <a:pPr marL="457200" indent="-457200">
              <a:buAutoNum type="arabicPeriod" startAt="5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Attention-based Guidance</a:t>
            </a:r>
          </a:p>
          <a:p>
            <a:pPr marL="457200" indent="-457200">
              <a:buAutoNum type="arabicPeriod" startAt="5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Energy-based Guidance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2181726" y="972525"/>
            <a:ext cx="7828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 Guidance</a:t>
            </a:r>
            <a:endParaRPr lang="zh-CN" altLang="en-US" sz="3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56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564444" y="1471910"/>
            <a:ext cx="587943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Combine the long skip branch: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concatenating them and then performing a linear projection (Linear(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Concat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(hm, 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hs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)))</a:t>
            </a:r>
          </a:p>
          <a:p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feed the time into the network: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Treat it as a token</a:t>
            </a:r>
          </a:p>
          <a:p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 an extra convolutional block after the transformer: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After the linear projection</a:t>
            </a:r>
          </a:p>
          <a:p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the patch embedding: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maps a patch to a token embedding</a:t>
            </a:r>
          </a:p>
          <a:p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position embedding: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1-dimensional learnable position embedding</a:t>
            </a:r>
          </a:p>
          <a:p>
            <a:endParaRPr lang="zh-CN" altLang="en-US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08D093-64C5-C10F-ACB8-98C20905AB7C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All are Worth Words: A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ViT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Backbone for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CVPR2023, Tsinghua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EF29C4-93B3-8A75-EC5E-7571261F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22" y="261610"/>
            <a:ext cx="4464333" cy="60185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B90DAE-7D11-1BB1-FF87-597179B4483E}"/>
              </a:ext>
            </a:extLst>
          </p:cNvPr>
          <p:cNvSpPr txBox="1"/>
          <p:nvPr/>
        </p:nvSpPr>
        <p:spPr>
          <a:xfrm>
            <a:off x="564444" y="633219"/>
            <a:ext cx="782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 condition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token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concat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加入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Text condition 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cross-attention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加入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028CC-1A1F-C675-BC93-3E6A3258F94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Conditional Diffusion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22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Adding Conditional Control to Text-to-Image Diffusion Models, Stanford, ICCV2023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ControlNet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D4FC4-0AFF-2E95-03A9-F9603E2CE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91" y="2480228"/>
            <a:ext cx="7826418" cy="18975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E49A9A-1E38-D5B7-E517-3BF7C0A4B59B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https://github.com/lllyasviel/ControlNet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7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-2" y="626073"/>
            <a:ext cx="7828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整体分成两个部分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原始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Stable Diffusion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参数冻结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复制一份其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encoder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的参数作为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ControlNet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对特定的条件输入进行微调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  ControlNet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和原始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Stable Diffusion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Zero-conv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之后相加进行连接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B64536-CBCE-A16A-1E49-432F49A226B2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ControlNet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D21AC3-1920-91DB-0992-B553EF0F5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9" y="3183467"/>
            <a:ext cx="3829285" cy="33359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814FCE-1FFC-D9A3-65F8-1989A0A1D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32" y="1108777"/>
            <a:ext cx="3391194" cy="54106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D21FC5-2801-325D-FC5D-413D1976544D}"/>
              </a:ext>
            </a:extLst>
          </p:cNvPr>
          <p:cNvSpPr txBox="1"/>
          <p:nvPr/>
        </p:nvSpPr>
        <p:spPr>
          <a:xfrm>
            <a:off x="-1" y="1828339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可用于边界图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分割图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,human pose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等多种模态的输入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A1907A-B634-8E7E-1FF4-2CC8C3FAAEF9}"/>
              </a:ext>
            </a:extLst>
          </p:cNvPr>
          <p:cNvSpPr txBox="1"/>
          <p:nvPr/>
        </p:nvSpPr>
        <p:spPr>
          <a:xfrm>
            <a:off x="316681" y="2664910"/>
            <a:ext cx="2731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ControlNet</a:t>
            </a: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优点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可以处理多模态的输入条件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缺点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需要训练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ControlNet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6E8646-2A5A-4174-A4BE-592236827215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Adding Conditional Control to Text-to-Image Diffusion Models, Stanford, ICCV2023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1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Adding Conditional Control to Text-to-Image Diffusion Models, Stanford, ICCV2023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4. ControlNet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7810E-9B96-D6F3-5089-354F86B2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46" y="1108509"/>
            <a:ext cx="8154107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MultiDiffusion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Fusing Diffusion Paths for Controlled Image Generation,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ICML2023, Weizmann Institute of Science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Fusing Diffusion Paths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4BDD1-A7D1-6C7F-1DB3-DFD472339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2491659"/>
            <a:ext cx="9586791" cy="18746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D43312-672B-0354-0A87-2503EF17CDDD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https://github.com/omerbt/MultiDiffusion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17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0" y="671228"/>
            <a:ext cx="782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原始的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Diffusion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有一个采样的空间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现在定义一个可逆转换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在转换后的空间做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fusion,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同时保证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fusion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后的结果在原始空间的一致性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5. Fusing Diffusion Paths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12353-3AE6-51DF-837B-BFF48DAE0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4" y="1718430"/>
            <a:ext cx="9464860" cy="4801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4293F5-463B-0CFD-9EFD-77516256BBC7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MultiDiffusion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Fusing Diffusion Paths for Controlled Image Generation,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ICML2023, Weizmann Institute of Science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F09123-51BD-4861-D3AA-C810AD563AA9}"/>
              </a:ext>
            </a:extLst>
          </p:cNvPr>
          <p:cNvSpPr txBox="1"/>
          <p:nvPr/>
        </p:nvSpPr>
        <p:spPr>
          <a:xfrm>
            <a:off x="7927761" y="523220"/>
            <a:ext cx="4041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没看太明白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但是思想值得借鉴</a:t>
            </a:r>
          </a:p>
        </p:txBody>
      </p:sp>
    </p:spTree>
    <p:extLst>
      <p:ext uri="{BB962C8B-B14F-4D97-AF65-F5344CB8AC3E}">
        <p14:creationId xmlns:p14="http://schemas.microsoft.com/office/powerpoint/2010/main" val="313766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Pyramidal Denoising Diffusion Probabilistic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Arxiv202209, KAIST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Training-Free Gradient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71208-1E73-98AF-7285-7875ECC9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3" y="1699110"/>
            <a:ext cx="7780694" cy="34597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D38C4-7767-E545-9B72-8282BBA016FE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no official code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75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0" y="671228"/>
            <a:ext cx="782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多尺度扩散模型用于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super-resolution,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通过对于每一步预测的真实图与低分辨率图的差值的梯度进行引导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C5575-642A-B782-22CB-E8193AC9B2B8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Pyramidal Denoising Diffusion Probabilistic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Arxiv202209, KAIST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526E95-B743-1A24-9475-A09971945D55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6. Training-Free Gradient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A40E10-03A5-1B83-0F24-35DE94FA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3" y="1379114"/>
            <a:ext cx="7424833" cy="4204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7FDC5B-B4E6-C2AC-D069-6D2C71AE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760" y="1744363"/>
            <a:ext cx="7181493" cy="33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ControlVideo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Training-free Controllable Text-to-Video Generation,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ICLR2024, Harbin Institute of Technology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Attention-Based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6CE2A-FEE4-84AC-42E9-1844FE59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58" y="1114504"/>
            <a:ext cx="8809483" cy="30711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051578-30AE-B021-5257-2077F19E4C9B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https://github.com/YBYBZhang/ControlVideo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478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0" y="671228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Cross-frame attention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C5575-642A-B782-22CB-E8193AC9B2B8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Pyramidal Denoising Diffusion Probabilistic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Arxiv202209, KAIST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526E95-B743-1A24-9475-A09971945D55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7. Attention-Based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6A5D56-76F9-6D66-C9F2-1845236CF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96" y="1219346"/>
            <a:ext cx="6584345" cy="3558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877F5-037E-1970-4917-B8447717E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17" y="5123372"/>
            <a:ext cx="78569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Denoising Diffusion Probabilistic Models, Berkeley, NIPS 2020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31902-CB92-09A7-645E-42CAC204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958212"/>
            <a:ext cx="9518205" cy="2941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E0DC29-1D4B-1C34-171C-F270405FCC2F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https://github.com/hojonathanho/diffusion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94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FreeDoM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Training-Free Energy-Guided Conditional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ICCV2023, Peking University Shenzhen Graduate School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 Energy-Based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051578-30AE-B021-5257-2077F19E4C9B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https://github.com/vvictoryuki/FreeDoM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74E7A-201E-F20B-42E8-5F6CE4293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0" y="2701227"/>
            <a:ext cx="9228620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1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FreeDoM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Training-Free Energy-Guided Conditional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ICCV2023, Peking University Shenzhen Graduate School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 Energy-Based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A64874-42C9-03C0-AA9D-CF67CB8E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52" y="817756"/>
            <a:ext cx="8550695" cy="55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FreeDoM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 Training-Free Energy-Guided Conditional Diffusion Model,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ICCV2023, Peking University Shenzhen Graduate School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8. Energy-Based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A1B61A-87C6-C1F7-0288-15BC14232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9" y="3429001"/>
            <a:ext cx="5567765" cy="27892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B5995D-8C48-708E-BA51-F24F4A59FC97}"/>
              </a:ext>
            </a:extLst>
          </p:cNvPr>
          <p:cNvSpPr txBox="1"/>
          <p:nvPr/>
        </p:nvSpPr>
        <p:spPr>
          <a:xfrm>
            <a:off x="293511" y="824377"/>
            <a:ext cx="7828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Classifier-Guidance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的区别在于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CG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的分类器是对不同尺度的噪声图像进行操作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而本文方法是对每步预测得到的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x_0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做操作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14DE58-E872-DD05-C101-9B383B0050CA}"/>
              </a:ext>
            </a:extLst>
          </p:cNvPr>
          <p:cNvSpPr txBox="1"/>
          <p:nvPr/>
        </p:nvSpPr>
        <p:spPr>
          <a:xfrm>
            <a:off x="928650" y="1884398"/>
            <a:ext cx="4041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这个给基于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x_0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Guidance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奠定了理论的基础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推导过程还需要仔细再看一下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比较有用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02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Denoising Diffusion Probabilistic Models, Berkeley, NIPS 2020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AE746-1C7F-FCF4-B36C-DA7EBE6FC61C}"/>
              </a:ext>
            </a:extLst>
          </p:cNvPr>
          <p:cNvSpPr txBox="1"/>
          <p:nvPr/>
        </p:nvSpPr>
        <p:spPr>
          <a:xfrm>
            <a:off x="1788694" y="2269300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forward processes:</a:t>
            </a:r>
            <a:endParaRPr lang="zh-CN" altLang="en-US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55F27-1655-C1C1-5DA5-7F0BF70B4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97" y="718010"/>
            <a:ext cx="7430144" cy="16232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4B3FA1-BB2F-2F3C-9E70-B8BDE3C0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63" y="2669410"/>
            <a:ext cx="4061812" cy="4648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0CD7E8-7999-F34D-5E25-FAB0802F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57" y="3204992"/>
            <a:ext cx="4656223" cy="8382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9EE58C5-1422-BAA9-217E-FB0239761CB4}"/>
              </a:ext>
            </a:extLst>
          </p:cNvPr>
          <p:cNvSpPr txBox="1"/>
          <p:nvPr/>
        </p:nvSpPr>
        <p:spPr>
          <a:xfrm>
            <a:off x="1763145" y="4113987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training objective:</a:t>
            </a:r>
            <a:endParaRPr lang="zh-CN" altLang="en-US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F030BF-0A3B-CDA4-65D5-128208738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66" y="4578847"/>
            <a:ext cx="5090601" cy="4343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C142BC-68DF-9733-66E6-CA645794E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15" y="5077975"/>
            <a:ext cx="4168501" cy="6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Denoising Diffusion Probabilistic Models, Berkeley, NIPS 2020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Models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77D5A-A7C1-A503-E2E5-456FE3B0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1837587"/>
            <a:ext cx="9411516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3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Models Beat GANs on Image Synthesis, OpenAI, NIPS 2021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Classifier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FAED70-CD02-EBB8-A553-F39E52C6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55" y="2019178"/>
            <a:ext cx="9106689" cy="28196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B645AF-B86F-489B-A9E1-AAAD6F8441BE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https://github.com/openai/guided-diffusion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87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Diffusion Models Beat GANs on Image Synthesis, OpenAI, NIPS 2021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1. Classifier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1C2B8B-78C2-FF73-AA0B-7F7C8EB51374}"/>
              </a:ext>
            </a:extLst>
          </p:cNvPr>
          <p:cNvSpPr txBox="1"/>
          <p:nvPr/>
        </p:nvSpPr>
        <p:spPr>
          <a:xfrm>
            <a:off x="9370370" y="23310"/>
            <a:ext cx="25910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Classifier Guidance</a:t>
            </a: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优点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不需要对预训练的模型进行操作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只需额外训练一个分类器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 </a:t>
            </a: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缺点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效果受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classifer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的影响较大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特别是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classifier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需要处理的是不同尺度的噪声图像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.  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05446A-2B85-4361-66D7-41B4F56E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97" y="1071832"/>
            <a:ext cx="4183743" cy="4267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62CC5-5B60-5164-89DF-529080B44994}"/>
              </a:ext>
            </a:extLst>
          </p:cNvPr>
          <p:cNvSpPr txBox="1"/>
          <p:nvPr/>
        </p:nvSpPr>
        <p:spPr>
          <a:xfrm>
            <a:off x="90310" y="1498589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score function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的角度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预测噪声本质是在得到数据分布的梯度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45F345-5444-2492-8577-106BA2242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3" y="1898699"/>
            <a:ext cx="3513124" cy="7315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A171A6-8E68-66CA-9ABD-DE8DAEF9B932}"/>
              </a:ext>
            </a:extLst>
          </p:cNvPr>
          <p:cNvSpPr txBox="1"/>
          <p:nvPr/>
        </p:nvSpPr>
        <p:spPr>
          <a:xfrm>
            <a:off x="90310" y="3808962"/>
            <a:ext cx="1041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直观的做法就是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额外训练一个分类器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利用分类器对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Denoising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过程中的梯度方向进行修正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3800F7-DE42-4883-DC43-D74829294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59" y="2683852"/>
            <a:ext cx="6203218" cy="10592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E30D18-2BDF-0B9D-5164-BB7A8B73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66" y="4209072"/>
            <a:ext cx="7563667" cy="22234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6D7C63-4867-CB5F-57A8-63387D17B850}"/>
              </a:ext>
            </a:extLst>
          </p:cNvPr>
          <p:cNvSpPr txBox="1"/>
          <p:nvPr/>
        </p:nvSpPr>
        <p:spPr>
          <a:xfrm>
            <a:off x="90309" y="698369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将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unconditional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转换成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conditional,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本质是在建模条件分布</a:t>
            </a:r>
          </a:p>
        </p:txBody>
      </p:sp>
    </p:spTree>
    <p:extLst>
      <p:ext uri="{BB962C8B-B14F-4D97-AF65-F5344CB8AC3E}">
        <p14:creationId xmlns:p14="http://schemas.microsoft.com/office/powerpoint/2010/main" val="70246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6551D-6BC4-380E-D158-0842F82476DE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Classifier-Free Diffusion Guidance, Google, NIPS 2021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2. Classifier-free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F7F63-EBCB-EE65-9314-9118EA34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35" y="2075756"/>
            <a:ext cx="8350632" cy="2122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2B8372-E65D-1654-A9BA-2299B5E445B2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no official code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00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8A4274-7765-0EB7-0C17-6E79AB133A1B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2. Classifier-free Guidance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1C2B8B-78C2-FF73-AA0B-7F7C8EB51374}"/>
              </a:ext>
            </a:extLst>
          </p:cNvPr>
          <p:cNvSpPr txBox="1"/>
          <p:nvPr/>
        </p:nvSpPr>
        <p:spPr>
          <a:xfrm>
            <a:off x="9370370" y="23310"/>
            <a:ext cx="27313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Classifier-Free Guidance</a:t>
            </a: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优点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不需要额外训练分类器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实现起来简单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现在的扩散模型基本都在用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缺点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需要在训练的时候同时训练有条件和无条件两种情况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A171A6-8E68-66CA-9ABD-DE8DAEF9B932}"/>
              </a:ext>
            </a:extLst>
          </p:cNvPr>
          <p:cNvSpPr txBox="1"/>
          <p:nvPr/>
        </p:nvSpPr>
        <p:spPr>
          <a:xfrm>
            <a:off x="90310" y="664147"/>
            <a:ext cx="839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直观的做法就是在训练的时候同时训练有条件和无条件两种情况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无条件的输入用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null token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代替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540051-FF21-DE4D-521C-A2A112467C66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Classifier-Free Diffusion Guidance, Google, NIPS 2021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0DEA85-2AB8-6850-799E-814DA416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3" y="1347837"/>
            <a:ext cx="6688712" cy="21734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32D0CC-09EB-6238-1160-BF54AA3FC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1" y="3907765"/>
            <a:ext cx="6463583" cy="26116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D5F013-E795-EAB7-5FD8-8835F8854C8D}"/>
              </a:ext>
            </a:extLst>
          </p:cNvPr>
          <p:cNvSpPr txBox="1"/>
          <p:nvPr/>
        </p:nvSpPr>
        <p:spPr>
          <a:xfrm>
            <a:off x="90310" y="3507655"/>
            <a:ext cx="839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采样的时候增强条件方向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减弱无条件的方向</a:t>
            </a:r>
          </a:p>
        </p:txBody>
      </p:sp>
    </p:spTree>
    <p:extLst>
      <p:ext uri="{BB962C8B-B14F-4D97-AF65-F5344CB8AC3E}">
        <p14:creationId xmlns:p14="http://schemas.microsoft.com/office/powerpoint/2010/main" val="46160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A22D7E-5256-2553-7E60-EEBAB2894E41}"/>
              </a:ext>
            </a:extLst>
          </p:cNvPr>
          <p:cNvSpPr txBox="1"/>
          <p:nvPr/>
        </p:nvSpPr>
        <p:spPr>
          <a:xfrm>
            <a:off x="0" y="6519446"/>
            <a:ext cx="1140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All are Worth Words: A </a:t>
            </a: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</a:rPr>
              <a:t>ViT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Backbone for Diffusion Models,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CVPR2023, Tsinghua University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9ED501-7336-0B14-8518-3EEF99EE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96" y="1743295"/>
            <a:ext cx="9806807" cy="33714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A8149-3E27-2FAB-BACA-52FF1C7545E7}"/>
              </a:ext>
            </a:extLst>
          </p:cNvPr>
          <p:cNvSpPr txBox="1"/>
          <p:nvPr/>
        </p:nvSpPr>
        <p:spPr>
          <a:xfrm>
            <a:off x="0" y="0"/>
            <a:ext cx="782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3. Conditional Diffusion</a:t>
            </a:r>
            <a:endParaRPr lang="zh-CN" altLang="en-US" sz="28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FF710E-72C1-1949-1C92-88695EED9831}"/>
              </a:ext>
            </a:extLst>
          </p:cNvPr>
          <p:cNvSpPr txBox="1"/>
          <p:nvPr/>
        </p:nvSpPr>
        <p:spPr>
          <a:xfrm>
            <a:off x="2181725" y="5109451"/>
            <a:ext cx="78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Code: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https://github.com/baofff/U-ViT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82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890</Words>
  <Application>Microsoft Office PowerPoint</Application>
  <PresentationFormat>宽屏</PresentationFormat>
  <Paragraphs>112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</dc:creator>
  <cp:lastModifiedBy>X</cp:lastModifiedBy>
  <cp:revision>137</cp:revision>
  <dcterms:created xsi:type="dcterms:W3CDTF">2024-07-08T01:05:48Z</dcterms:created>
  <dcterms:modified xsi:type="dcterms:W3CDTF">2024-07-10T00:59:21Z</dcterms:modified>
</cp:coreProperties>
</file>